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2-3.png>
</file>

<file path=ppt/media/image-3-1.png>
</file>

<file path=ppt/media/image-3-2.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7-1.png>
</file>

<file path=ppt/media/image-7-2.png>
</file>

<file path=ppt/media/image-8-1.png>
</file>

<file path=ppt/media/image-8-2.png>
</file>

<file path=ppt/media/image-8-3.png>
</file>

<file path=ppt/media/image-8-4.png>
</file>

<file path=ppt/media/image-8-5.png>
</file>

<file path=ppt/media/image-8-6.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png"/><Relationship Id="rId8" Type="http://schemas.openxmlformats.org/officeDocument/2006/relationships/slideLayout" Target="../slideLayouts/slideLayout1.xml"/><Relationship Id="rId9"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323624"/>
            <a:ext cx="7003137" cy="833199"/>
          </a:xfrm>
          <a:prstGeom prst="rect">
            <a:avLst/>
          </a:prstGeom>
          <a:noFill/>
          <a:ln/>
        </p:spPr>
        <p:txBody>
          <a:bodyPr wrap="none" rtlCol="0" anchor="t"/>
          <a:lstStyle/>
          <a:p>
            <a:pPr indent="0" marL="0">
              <a:lnSpc>
                <a:spcPts val="6561"/>
              </a:lnSpc>
              <a:buNone/>
            </a:pPr>
            <a:r>
              <a:rPr lang="en-US" sz="5249" dirty="0">
                <a:solidFill>
                  <a:srgbClr val="5C4E3D"/>
                </a:solidFill>
                <a:latin typeface="Libre Baskerville" pitchFamily="34" charset="0"/>
                <a:ea typeface="Libre Baskerville" pitchFamily="34" charset="-122"/>
                <a:cs typeface="Libre Baskerville" pitchFamily="34" charset="-120"/>
              </a:rPr>
              <a:t>Big Data Computing</a:t>
            </a:r>
            <a:endParaRPr lang="en-US" sz="5249" dirty="0"/>
          </a:p>
        </p:txBody>
      </p:sp>
      <p:sp>
        <p:nvSpPr>
          <p:cNvPr id="6" name="Text 2"/>
          <p:cNvSpPr/>
          <p:nvPr/>
        </p:nvSpPr>
        <p:spPr>
          <a:xfrm>
            <a:off x="6319599" y="3490079"/>
            <a:ext cx="7477601" cy="1777008"/>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Big data computing refers to the processing and analysis of large and complex datasets, often characterized by the three Vs: volume, velocity, and variety. It involves using specialized technologies and techniques to extract valuable insights and knowledge from massive amounts of data that traditional data processing methods cannot handle efficiently.</a:t>
            </a:r>
            <a:endParaRPr lang="en-US" sz="1750" dirty="0"/>
          </a:p>
        </p:txBody>
      </p:sp>
      <p:sp>
        <p:nvSpPr>
          <p:cNvPr id="7" name="Shape 3"/>
          <p:cNvSpPr/>
          <p:nvPr/>
        </p:nvSpPr>
        <p:spPr>
          <a:xfrm>
            <a:off x="6319599" y="5533668"/>
            <a:ext cx="355402" cy="355402"/>
          </a:xfrm>
          <a:prstGeom prst="roundRect">
            <a:avLst>
              <a:gd name="adj" fmla="val 25726039"/>
            </a:avLst>
          </a:prstGeom>
          <a:solidFill>
            <a:srgbClr val="D30C1C"/>
          </a:solidFill>
          <a:ln w="7620">
            <a:solidFill>
              <a:srgbClr val="FFFFFF"/>
            </a:solidFill>
            <a:prstDash val="solid"/>
          </a:ln>
        </p:spPr>
      </p:sp>
      <p:sp>
        <p:nvSpPr>
          <p:cNvPr id="8" name="Text 4"/>
          <p:cNvSpPr/>
          <p:nvPr/>
        </p:nvSpPr>
        <p:spPr>
          <a:xfrm>
            <a:off x="6404848" y="5638205"/>
            <a:ext cx="184904" cy="146328"/>
          </a:xfrm>
          <a:prstGeom prst="rect">
            <a:avLst/>
          </a:prstGeom>
          <a:noFill/>
          <a:ln/>
        </p:spPr>
        <p:txBody>
          <a:bodyPr wrap="none" rtlCol="0" anchor="t"/>
          <a:lstStyle/>
          <a:p>
            <a:pPr algn="ctr" indent="0" marL="0">
              <a:lnSpc>
                <a:spcPts val="1152"/>
              </a:lnSpc>
              <a:buNone/>
            </a:pPr>
            <a:r>
              <a:rPr lang="en-US" sz="1152" dirty="0">
                <a:solidFill>
                  <a:srgbClr val="FFFFFF"/>
                </a:solidFill>
                <a:latin typeface="DM Sans" pitchFamily="34" charset="0"/>
                <a:ea typeface="DM Sans" pitchFamily="34" charset="-122"/>
                <a:cs typeface="DM Sans" pitchFamily="34" charset="-120"/>
              </a:rPr>
              <a:t>Va</a:t>
            </a:r>
            <a:endParaRPr lang="en-US" sz="1152" dirty="0"/>
          </a:p>
        </p:txBody>
      </p:sp>
      <p:sp>
        <p:nvSpPr>
          <p:cNvPr id="9" name="Text 5"/>
          <p:cNvSpPr/>
          <p:nvPr/>
        </p:nvSpPr>
        <p:spPr>
          <a:xfrm>
            <a:off x="6786086" y="5516999"/>
            <a:ext cx="2246828" cy="388858"/>
          </a:xfrm>
          <a:prstGeom prst="rect">
            <a:avLst/>
          </a:prstGeom>
          <a:noFill/>
          <a:ln/>
        </p:spPr>
        <p:txBody>
          <a:bodyPr wrap="none" rtlCol="0" anchor="t"/>
          <a:lstStyle/>
          <a:p>
            <a:pPr algn="l" indent="0" marL="0">
              <a:lnSpc>
                <a:spcPts val="3062"/>
              </a:lnSpc>
              <a:buNone/>
            </a:pPr>
            <a:r>
              <a:rPr lang="en-US" sz="2187" b="1" dirty="0">
                <a:solidFill>
                  <a:srgbClr val="454240"/>
                </a:solidFill>
                <a:latin typeface="DM Sans" pitchFamily="34" charset="0"/>
                <a:ea typeface="DM Sans" pitchFamily="34" charset="-122"/>
                <a:cs typeface="DM Sans" pitchFamily="34" charset="-120"/>
              </a:rPr>
              <a:t>by Vaarija Kavuri</a:t>
            </a:r>
            <a:endParaRPr lang="en-US" sz="2187"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029"/>
          </a:xfrm>
          <a:prstGeom prst="rect">
            <a:avLst/>
          </a:prstGeom>
          <a:solidFill>
            <a:srgbClr val="FFFDFA"/>
          </a:solidFill>
          <a:ln/>
        </p:spPr>
      </p:sp>
      <p:pic>
        <p:nvPicPr>
          <p:cNvPr id="4" name="Image 1" descr="preencoded.png">    </p:cNvPr>
          <p:cNvPicPr>
            <a:picLocks noChangeAspect="1"/>
          </p:cNvPicPr>
          <p:nvPr/>
        </p:nvPicPr>
        <p:blipFill>
          <a:blip r:embed="rId2"/>
          <a:stretch>
            <a:fillRect/>
          </a:stretch>
        </p:blipFill>
        <p:spPr>
          <a:xfrm>
            <a:off x="0" y="0"/>
            <a:ext cx="14630400" cy="8231029"/>
          </a:xfrm>
          <a:prstGeom prst="rect">
            <a:avLst/>
          </a:prstGeom>
        </p:spPr>
      </p:pic>
      <p:sp>
        <p:nvSpPr>
          <p:cNvPr id="5" name="Shape 1"/>
          <p:cNvSpPr/>
          <p:nvPr/>
        </p:nvSpPr>
        <p:spPr>
          <a:xfrm>
            <a:off x="0" y="0"/>
            <a:ext cx="14630400" cy="8231029"/>
          </a:xfrm>
          <a:prstGeom prst="rect">
            <a:avLst/>
          </a:prstGeom>
          <a:solidFill>
            <a:srgbClr val="FFFDFA">
              <a:alpha val="85000"/>
            </a:srgbClr>
          </a:solidFill>
          <a:ln/>
        </p:spPr>
      </p:sp>
      <p:sp>
        <p:nvSpPr>
          <p:cNvPr id="6" name="Text 2"/>
          <p:cNvSpPr/>
          <p:nvPr/>
        </p:nvSpPr>
        <p:spPr>
          <a:xfrm>
            <a:off x="3148965" y="482322"/>
            <a:ext cx="8332470" cy="1096089"/>
          </a:xfrm>
          <a:prstGeom prst="rect">
            <a:avLst/>
          </a:prstGeom>
          <a:noFill/>
          <a:ln/>
        </p:spPr>
        <p:txBody>
          <a:bodyPr wrap="square" rtlCol="0" anchor="t"/>
          <a:lstStyle/>
          <a:p>
            <a:pPr indent="0" marL="0">
              <a:lnSpc>
                <a:spcPts val="4316"/>
              </a:lnSpc>
              <a:buNone/>
            </a:pPr>
            <a:r>
              <a:rPr lang="en-US" sz="3453" dirty="0">
                <a:solidFill>
                  <a:srgbClr val="5C4E3D"/>
                </a:solidFill>
                <a:latin typeface="Libre Baskerville" pitchFamily="34" charset="0"/>
                <a:ea typeface="Libre Baskerville" pitchFamily="34" charset="-122"/>
                <a:cs typeface="Libre Baskerville" pitchFamily="34" charset="-120"/>
              </a:rPr>
              <a:t>Key Components of Big Data Computing</a:t>
            </a:r>
            <a:endParaRPr lang="en-US" sz="3453" dirty="0"/>
          </a:p>
        </p:txBody>
      </p:sp>
      <p:sp>
        <p:nvSpPr>
          <p:cNvPr id="7" name="Shape 3"/>
          <p:cNvSpPr/>
          <p:nvPr/>
        </p:nvSpPr>
        <p:spPr>
          <a:xfrm>
            <a:off x="3394591" y="1841540"/>
            <a:ext cx="35004" cy="5907167"/>
          </a:xfrm>
          <a:prstGeom prst="roundRect">
            <a:avLst>
              <a:gd name="adj" fmla="val 225515"/>
            </a:avLst>
          </a:prstGeom>
          <a:solidFill>
            <a:srgbClr val="DDD3BA"/>
          </a:solidFill>
          <a:ln/>
        </p:spPr>
      </p:sp>
      <p:sp>
        <p:nvSpPr>
          <p:cNvPr id="8" name="Shape 4"/>
          <p:cNvSpPr/>
          <p:nvPr/>
        </p:nvSpPr>
        <p:spPr>
          <a:xfrm>
            <a:off x="3609439" y="2158365"/>
            <a:ext cx="613886" cy="35004"/>
          </a:xfrm>
          <a:prstGeom prst="roundRect">
            <a:avLst>
              <a:gd name="adj" fmla="val 225515"/>
            </a:avLst>
          </a:prstGeom>
          <a:solidFill>
            <a:srgbClr val="DDD3BA"/>
          </a:solidFill>
          <a:ln/>
        </p:spPr>
      </p:sp>
      <p:sp>
        <p:nvSpPr>
          <p:cNvPr id="9" name="Shape 5"/>
          <p:cNvSpPr/>
          <p:nvPr/>
        </p:nvSpPr>
        <p:spPr>
          <a:xfrm>
            <a:off x="3214747" y="1978581"/>
            <a:ext cx="394692" cy="394692"/>
          </a:xfrm>
          <a:prstGeom prst="roundRect">
            <a:avLst>
              <a:gd name="adj" fmla="val 20000"/>
            </a:avLst>
          </a:prstGeom>
          <a:solidFill>
            <a:srgbClr val="F7EDD4"/>
          </a:solidFill>
          <a:ln w="7620">
            <a:solidFill>
              <a:srgbClr val="DDD3BA"/>
            </a:solidFill>
            <a:prstDash val="solid"/>
          </a:ln>
        </p:spPr>
      </p:sp>
      <p:sp>
        <p:nvSpPr>
          <p:cNvPr id="10" name="Text 6"/>
          <p:cNvSpPr/>
          <p:nvPr/>
        </p:nvSpPr>
        <p:spPr>
          <a:xfrm>
            <a:off x="3353336" y="2011442"/>
            <a:ext cx="117396" cy="328851"/>
          </a:xfrm>
          <a:prstGeom prst="rect">
            <a:avLst/>
          </a:prstGeom>
          <a:noFill/>
          <a:ln/>
        </p:spPr>
        <p:txBody>
          <a:bodyPr wrap="none" rtlCol="0" anchor="t"/>
          <a:lstStyle/>
          <a:p>
            <a:pPr algn="ctr" indent="0" marL="0">
              <a:lnSpc>
                <a:spcPts val="2590"/>
              </a:lnSpc>
              <a:buNone/>
            </a:pPr>
            <a:r>
              <a:rPr lang="en-US" sz="2072" dirty="0">
                <a:solidFill>
                  <a:srgbClr val="454240"/>
                </a:solidFill>
                <a:latin typeface="Libre Baskerville" pitchFamily="34" charset="0"/>
                <a:ea typeface="Libre Baskerville" pitchFamily="34" charset="-122"/>
                <a:cs typeface="Libre Baskerville" pitchFamily="34" charset="-120"/>
              </a:rPr>
              <a:t>1</a:t>
            </a:r>
            <a:endParaRPr lang="en-US" sz="2072" dirty="0"/>
          </a:p>
        </p:txBody>
      </p:sp>
      <p:sp>
        <p:nvSpPr>
          <p:cNvPr id="11" name="Text 7"/>
          <p:cNvSpPr/>
          <p:nvPr/>
        </p:nvSpPr>
        <p:spPr>
          <a:xfrm>
            <a:off x="4376857" y="2016919"/>
            <a:ext cx="2192655" cy="274082"/>
          </a:xfrm>
          <a:prstGeom prst="rect">
            <a:avLst/>
          </a:prstGeom>
          <a:noFill/>
          <a:ln/>
        </p:spPr>
        <p:txBody>
          <a:bodyPr wrap="none" rtlCol="0" anchor="t"/>
          <a:lstStyle/>
          <a:p>
            <a:pPr algn="l" indent="0" marL="0">
              <a:lnSpc>
                <a:spcPts val="2158"/>
              </a:lnSpc>
              <a:buNone/>
            </a:pPr>
            <a:r>
              <a:rPr lang="en-US" sz="1727" dirty="0">
                <a:solidFill>
                  <a:srgbClr val="454240"/>
                </a:solidFill>
                <a:latin typeface="Libre Baskerville" pitchFamily="34" charset="0"/>
                <a:ea typeface="Libre Baskerville" pitchFamily="34" charset="-122"/>
                <a:cs typeface="Libre Baskerville" pitchFamily="34" charset="-120"/>
              </a:rPr>
              <a:t>Data Storage</a:t>
            </a:r>
            <a:endParaRPr lang="en-US" sz="1727" dirty="0"/>
          </a:p>
        </p:txBody>
      </p:sp>
      <p:sp>
        <p:nvSpPr>
          <p:cNvPr id="12" name="Text 8"/>
          <p:cNvSpPr/>
          <p:nvPr/>
        </p:nvSpPr>
        <p:spPr>
          <a:xfrm>
            <a:off x="4376857" y="2396252"/>
            <a:ext cx="7104578" cy="1122045"/>
          </a:xfrm>
          <a:prstGeom prst="rect">
            <a:avLst/>
          </a:prstGeom>
          <a:noFill/>
          <a:ln/>
        </p:spPr>
        <p:txBody>
          <a:bodyPr wrap="square" rtlCol="0" anchor="t"/>
          <a:lstStyle/>
          <a:p>
            <a:pPr algn="l" indent="0" marL="0">
              <a:lnSpc>
                <a:spcPts val="2210"/>
              </a:lnSpc>
              <a:buNone/>
            </a:pPr>
            <a:r>
              <a:rPr lang="en-US" sz="1381" dirty="0">
                <a:solidFill>
                  <a:srgbClr val="454240"/>
                </a:solidFill>
                <a:latin typeface="DM Sans" pitchFamily="34" charset="0"/>
                <a:ea typeface="DM Sans" pitchFamily="34" charset="-122"/>
                <a:cs typeface="DM Sans" pitchFamily="34" charset="-120"/>
              </a:rPr>
              <a:t>Big data systems require scalable and distributed storage solutions capable of handling massive volumes of data. Technologies such as Hadoop Distributed File System (HDFS) and cloud-based storage services provide storage infrastructure for storing and managing big data.</a:t>
            </a:r>
            <a:endParaRPr lang="en-US" sz="1381" dirty="0"/>
          </a:p>
        </p:txBody>
      </p:sp>
      <p:sp>
        <p:nvSpPr>
          <p:cNvPr id="13" name="Shape 9"/>
          <p:cNvSpPr/>
          <p:nvPr/>
        </p:nvSpPr>
        <p:spPr>
          <a:xfrm>
            <a:off x="3609439" y="4185880"/>
            <a:ext cx="613886" cy="35004"/>
          </a:xfrm>
          <a:prstGeom prst="roundRect">
            <a:avLst>
              <a:gd name="adj" fmla="val 225515"/>
            </a:avLst>
          </a:prstGeom>
          <a:solidFill>
            <a:srgbClr val="DDD3BA"/>
          </a:solidFill>
          <a:ln/>
        </p:spPr>
      </p:sp>
      <p:sp>
        <p:nvSpPr>
          <p:cNvPr id="14" name="Shape 10"/>
          <p:cNvSpPr/>
          <p:nvPr/>
        </p:nvSpPr>
        <p:spPr>
          <a:xfrm>
            <a:off x="3214747" y="4006096"/>
            <a:ext cx="394692" cy="394692"/>
          </a:xfrm>
          <a:prstGeom prst="roundRect">
            <a:avLst>
              <a:gd name="adj" fmla="val 20000"/>
            </a:avLst>
          </a:prstGeom>
          <a:solidFill>
            <a:srgbClr val="F7EDD4"/>
          </a:solidFill>
          <a:ln w="7620">
            <a:solidFill>
              <a:srgbClr val="DDD3BA"/>
            </a:solidFill>
            <a:prstDash val="solid"/>
          </a:ln>
        </p:spPr>
      </p:sp>
      <p:sp>
        <p:nvSpPr>
          <p:cNvPr id="15" name="Text 11"/>
          <p:cNvSpPr/>
          <p:nvPr/>
        </p:nvSpPr>
        <p:spPr>
          <a:xfrm>
            <a:off x="3331071" y="4038957"/>
            <a:ext cx="162044" cy="328851"/>
          </a:xfrm>
          <a:prstGeom prst="rect">
            <a:avLst/>
          </a:prstGeom>
          <a:noFill/>
          <a:ln/>
        </p:spPr>
        <p:txBody>
          <a:bodyPr wrap="none" rtlCol="0" anchor="t"/>
          <a:lstStyle/>
          <a:p>
            <a:pPr algn="ctr" indent="0" marL="0">
              <a:lnSpc>
                <a:spcPts val="2590"/>
              </a:lnSpc>
              <a:buNone/>
            </a:pPr>
            <a:r>
              <a:rPr lang="en-US" sz="2072" dirty="0">
                <a:solidFill>
                  <a:srgbClr val="454240"/>
                </a:solidFill>
                <a:latin typeface="Libre Baskerville" pitchFamily="34" charset="0"/>
                <a:ea typeface="Libre Baskerville" pitchFamily="34" charset="-122"/>
                <a:cs typeface="Libre Baskerville" pitchFamily="34" charset="-120"/>
              </a:rPr>
              <a:t>2</a:t>
            </a:r>
            <a:endParaRPr lang="en-US" sz="2072" dirty="0"/>
          </a:p>
        </p:txBody>
      </p:sp>
      <p:sp>
        <p:nvSpPr>
          <p:cNvPr id="16" name="Text 12"/>
          <p:cNvSpPr/>
          <p:nvPr/>
        </p:nvSpPr>
        <p:spPr>
          <a:xfrm>
            <a:off x="4376857" y="4044434"/>
            <a:ext cx="2192655" cy="274082"/>
          </a:xfrm>
          <a:prstGeom prst="rect">
            <a:avLst/>
          </a:prstGeom>
          <a:noFill/>
          <a:ln/>
        </p:spPr>
        <p:txBody>
          <a:bodyPr wrap="none" rtlCol="0" anchor="t"/>
          <a:lstStyle/>
          <a:p>
            <a:pPr algn="l" indent="0" marL="0">
              <a:lnSpc>
                <a:spcPts val="2158"/>
              </a:lnSpc>
              <a:buNone/>
            </a:pPr>
            <a:r>
              <a:rPr lang="en-US" sz="1727" dirty="0">
                <a:solidFill>
                  <a:srgbClr val="454240"/>
                </a:solidFill>
                <a:latin typeface="Libre Baskerville" pitchFamily="34" charset="0"/>
                <a:ea typeface="Libre Baskerville" pitchFamily="34" charset="-122"/>
                <a:cs typeface="Libre Baskerville" pitchFamily="34" charset="-120"/>
              </a:rPr>
              <a:t>Data Processing</a:t>
            </a:r>
            <a:endParaRPr lang="en-US" sz="1727" dirty="0"/>
          </a:p>
        </p:txBody>
      </p:sp>
      <p:sp>
        <p:nvSpPr>
          <p:cNvPr id="17" name="Text 13"/>
          <p:cNvSpPr/>
          <p:nvPr/>
        </p:nvSpPr>
        <p:spPr>
          <a:xfrm>
            <a:off x="4376857" y="4423767"/>
            <a:ext cx="7104578" cy="1122045"/>
          </a:xfrm>
          <a:prstGeom prst="rect">
            <a:avLst/>
          </a:prstGeom>
          <a:noFill/>
          <a:ln/>
        </p:spPr>
        <p:txBody>
          <a:bodyPr wrap="square" rtlCol="0" anchor="t"/>
          <a:lstStyle/>
          <a:p>
            <a:pPr algn="l" indent="0" marL="0">
              <a:lnSpc>
                <a:spcPts val="2210"/>
              </a:lnSpc>
              <a:buNone/>
            </a:pPr>
            <a:r>
              <a:rPr lang="en-US" sz="1381" dirty="0">
                <a:solidFill>
                  <a:srgbClr val="454240"/>
                </a:solidFill>
                <a:latin typeface="DM Sans" pitchFamily="34" charset="0"/>
                <a:ea typeface="DM Sans" pitchFamily="34" charset="-122"/>
                <a:cs typeface="DM Sans" pitchFamily="34" charset="-120"/>
              </a:rPr>
              <a:t>Big data processing frameworks such as Apache Hadoop, Apache Spark, and Apache Flink enable distributed and parallel processing of large datasets across clusters of commodity hardware. These frameworks support batch processing, real-time stream processing, and interactive querying to perform various data analysis tasks.</a:t>
            </a:r>
            <a:endParaRPr lang="en-US" sz="1381" dirty="0"/>
          </a:p>
        </p:txBody>
      </p:sp>
      <p:sp>
        <p:nvSpPr>
          <p:cNvPr id="18" name="Shape 14"/>
          <p:cNvSpPr/>
          <p:nvPr/>
        </p:nvSpPr>
        <p:spPr>
          <a:xfrm>
            <a:off x="3609439" y="6213396"/>
            <a:ext cx="613886" cy="35004"/>
          </a:xfrm>
          <a:prstGeom prst="roundRect">
            <a:avLst>
              <a:gd name="adj" fmla="val 225515"/>
            </a:avLst>
          </a:prstGeom>
          <a:solidFill>
            <a:srgbClr val="DDD3BA"/>
          </a:solidFill>
          <a:ln/>
        </p:spPr>
      </p:sp>
      <p:sp>
        <p:nvSpPr>
          <p:cNvPr id="19" name="Shape 15"/>
          <p:cNvSpPr/>
          <p:nvPr/>
        </p:nvSpPr>
        <p:spPr>
          <a:xfrm>
            <a:off x="3214747" y="6033611"/>
            <a:ext cx="394692" cy="394692"/>
          </a:xfrm>
          <a:prstGeom prst="roundRect">
            <a:avLst>
              <a:gd name="adj" fmla="val 20000"/>
            </a:avLst>
          </a:prstGeom>
          <a:solidFill>
            <a:srgbClr val="F7EDD4"/>
          </a:solidFill>
          <a:ln w="7620">
            <a:solidFill>
              <a:srgbClr val="DDD3BA"/>
            </a:solidFill>
            <a:prstDash val="solid"/>
          </a:ln>
        </p:spPr>
      </p:sp>
      <p:sp>
        <p:nvSpPr>
          <p:cNvPr id="20" name="Text 16"/>
          <p:cNvSpPr/>
          <p:nvPr/>
        </p:nvSpPr>
        <p:spPr>
          <a:xfrm>
            <a:off x="3331071" y="6066473"/>
            <a:ext cx="162044" cy="328851"/>
          </a:xfrm>
          <a:prstGeom prst="rect">
            <a:avLst/>
          </a:prstGeom>
          <a:noFill/>
          <a:ln/>
        </p:spPr>
        <p:txBody>
          <a:bodyPr wrap="none" rtlCol="0" anchor="t"/>
          <a:lstStyle/>
          <a:p>
            <a:pPr algn="ctr" indent="0" marL="0">
              <a:lnSpc>
                <a:spcPts val="2590"/>
              </a:lnSpc>
              <a:buNone/>
            </a:pPr>
            <a:r>
              <a:rPr lang="en-US" sz="2072" dirty="0">
                <a:solidFill>
                  <a:srgbClr val="454240"/>
                </a:solidFill>
                <a:latin typeface="Libre Baskerville" pitchFamily="34" charset="0"/>
                <a:ea typeface="Libre Baskerville" pitchFamily="34" charset="-122"/>
                <a:cs typeface="Libre Baskerville" pitchFamily="34" charset="-120"/>
              </a:rPr>
              <a:t>3</a:t>
            </a:r>
            <a:endParaRPr lang="en-US" sz="2072" dirty="0"/>
          </a:p>
        </p:txBody>
      </p:sp>
      <p:sp>
        <p:nvSpPr>
          <p:cNvPr id="21" name="Text 17"/>
          <p:cNvSpPr/>
          <p:nvPr/>
        </p:nvSpPr>
        <p:spPr>
          <a:xfrm>
            <a:off x="4376857" y="6071949"/>
            <a:ext cx="4100036" cy="274082"/>
          </a:xfrm>
          <a:prstGeom prst="rect">
            <a:avLst/>
          </a:prstGeom>
          <a:noFill/>
          <a:ln/>
        </p:spPr>
        <p:txBody>
          <a:bodyPr wrap="none" rtlCol="0" anchor="t"/>
          <a:lstStyle/>
          <a:p>
            <a:pPr algn="l" indent="0" marL="0">
              <a:lnSpc>
                <a:spcPts val="2158"/>
              </a:lnSpc>
              <a:buNone/>
            </a:pPr>
            <a:r>
              <a:rPr lang="en-US" sz="1727" dirty="0">
                <a:solidFill>
                  <a:srgbClr val="454240"/>
                </a:solidFill>
                <a:latin typeface="Libre Baskerville" pitchFamily="34" charset="0"/>
                <a:ea typeface="Libre Baskerville" pitchFamily="34" charset="-122"/>
                <a:cs typeface="Libre Baskerville" pitchFamily="34" charset="-120"/>
              </a:rPr>
              <a:t>Data Analysis and Machine Learning</a:t>
            </a:r>
            <a:endParaRPr lang="en-US" sz="1727" dirty="0"/>
          </a:p>
        </p:txBody>
      </p:sp>
      <p:sp>
        <p:nvSpPr>
          <p:cNvPr id="22" name="Text 18"/>
          <p:cNvSpPr/>
          <p:nvPr/>
        </p:nvSpPr>
        <p:spPr>
          <a:xfrm>
            <a:off x="4376857" y="6451283"/>
            <a:ext cx="7104578" cy="1122045"/>
          </a:xfrm>
          <a:prstGeom prst="rect">
            <a:avLst/>
          </a:prstGeom>
          <a:noFill/>
          <a:ln/>
        </p:spPr>
        <p:txBody>
          <a:bodyPr wrap="square" rtlCol="0" anchor="t"/>
          <a:lstStyle/>
          <a:p>
            <a:pPr algn="l" indent="0" marL="0">
              <a:lnSpc>
                <a:spcPts val="2210"/>
              </a:lnSpc>
              <a:buNone/>
            </a:pPr>
            <a:r>
              <a:rPr lang="en-US" sz="1381" dirty="0">
                <a:solidFill>
                  <a:srgbClr val="454240"/>
                </a:solidFill>
                <a:latin typeface="DM Sans" pitchFamily="34" charset="0"/>
                <a:ea typeface="DM Sans" pitchFamily="34" charset="-122"/>
                <a:cs typeface="DM Sans" pitchFamily="34" charset="-120"/>
              </a:rPr>
              <a:t>Big data analytics tools and machine learning algorithms are used to derive insights, patterns, and trends from big data. These tools enable organizations to perform tasks such as predictive analytics, anomaly detection, and sentiment analysis to gain actionable insights from their data.</a:t>
            </a:r>
            <a:endParaRPr lang="en-US" sz="1381" dirty="0"/>
          </a:p>
        </p:txBody>
      </p:sp>
      <p:pic>
        <p:nvPicPr>
          <p:cNvPr id="2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2037993" y="1110139"/>
            <a:ext cx="5554980"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Oracle VirtualBox</a:t>
            </a:r>
            <a:endParaRPr lang="en-US" sz="4374" dirty="0"/>
          </a:p>
        </p:txBody>
      </p:sp>
      <p:sp>
        <p:nvSpPr>
          <p:cNvPr id="5" name="Text 2"/>
          <p:cNvSpPr/>
          <p:nvPr/>
        </p:nvSpPr>
        <p:spPr>
          <a:xfrm>
            <a:off x="2037993" y="2359938"/>
            <a:ext cx="4242316" cy="347186"/>
          </a:xfrm>
          <a:prstGeom prst="rect">
            <a:avLst/>
          </a:prstGeom>
          <a:noFill/>
          <a:ln/>
        </p:spPr>
        <p:txBody>
          <a:bodyPr wrap="none" rtlCol="0" anchor="t"/>
          <a:lstStyle/>
          <a:p>
            <a:pPr indent="0" marL="0">
              <a:lnSpc>
                <a:spcPts val="2734"/>
              </a:lnSpc>
              <a:buNone/>
            </a:pPr>
            <a:r>
              <a:rPr lang="en-US" sz="2187" dirty="0">
                <a:solidFill>
                  <a:srgbClr val="5C4E3D"/>
                </a:solidFill>
                <a:latin typeface="Libre Baskerville" pitchFamily="34" charset="0"/>
                <a:ea typeface="Libre Baskerville" pitchFamily="34" charset="-122"/>
                <a:cs typeface="Libre Baskerville" pitchFamily="34" charset="-120"/>
              </a:rPr>
              <a:t>Cross-platform Compatibility</a:t>
            </a:r>
            <a:endParaRPr lang="en-US" sz="2187" dirty="0"/>
          </a:p>
        </p:txBody>
      </p:sp>
      <p:sp>
        <p:nvSpPr>
          <p:cNvPr id="6" name="Text 3"/>
          <p:cNvSpPr/>
          <p:nvPr/>
        </p:nvSpPr>
        <p:spPr>
          <a:xfrm>
            <a:off x="2037993" y="2929295"/>
            <a:ext cx="5006221" cy="1066205"/>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VirtualBox is available for Windows, macOS, Linux, and Oracle Solaris hosts, making it accessible across different operating systems.</a:t>
            </a:r>
            <a:endParaRPr lang="en-US" sz="1750" dirty="0"/>
          </a:p>
        </p:txBody>
      </p:sp>
      <p:sp>
        <p:nvSpPr>
          <p:cNvPr id="7" name="Text 4"/>
          <p:cNvSpPr/>
          <p:nvPr/>
        </p:nvSpPr>
        <p:spPr>
          <a:xfrm>
            <a:off x="2037993" y="4217670"/>
            <a:ext cx="4664393" cy="347186"/>
          </a:xfrm>
          <a:prstGeom prst="rect">
            <a:avLst/>
          </a:prstGeom>
          <a:noFill/>
          <a:ln/>
        </p:spPr>
        <p:txBody>
          <a:bodyPr wrap="none" rtlCol="0" anchor="t"/>
          <a:lstStyle/>
          <a:p>
            <a:pPr indent="0" marL="0">
              <a:lnSpc>
                <a:spcPts val="2734"/>
              </a:lnSpc>
              <a:buNone/>
            </a:pPr>
            <a:r>
              <a:rPr lang="en-US" sz="2187" dirty="0">
                <a:solidFill>
                  <a:srgbClr val="5C4E3D"/>
                </a:solidFill>
                <a:latin typeface="Libre Baskerville" pitchFamily="34" charset="0"/>
                <a:ea typeface="Libre Baskerville" pitchFamily="34" charset="-122"/>
                <a:cs typeface="Libre Baskerville" pitchFamily="34" charset="-120"/>
              </a:rPr>
              <a:t>Hardware Virtualization Support</a:t>
            </a:r>
            <a:endParaRPr lang="en-US" sz="2187" dirty="0"/>
          </a:p>
        </p:txBody>
      </p:sp>
      <p:sp>
        <p:nvSpPr>
          <p:cNvPr id="8" name="Text 5"/>
          <p:cNvSpPr/>
          <p:nvPr/>
        </p:nvSpPr>
        <p:spPr>
          <a:xfrm>
            <a:off x="2037993" y="4787027"/>
            <a:ext cx="5006221" cy="1421606"/>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It utilizes hardware-assisted virtualization technologies such as Intel VT-x and AMD-V, allowing for efficient execution of virtual machines with near-native performance.</a:t>
            </a:r>
            <a:endParaRPr lang="en-US" sz="1750" dirty="0"/>
          </a:p>
        </p:txBody>
      </p:sp>
      <p:sp>
        <p:nvSpPr>
          <p:cNvPr id="9" name="Text 6"/>
          <p:cNvSpPr/>
          <p:nvPr/>
        </p:nvSpPr>
        <p:spPr>
          <a:xfrm>
            <a:off x="7593806" y="2359938"/>
            <a:ext cx="2777490" cy="347186"/>
          </a:xfrm>
          <a:prstGeom prst="rect">
            <a:avLst/>
          </a:prstGeom>
          <a:noFill/>
          <a:ln/>
        </p:spPr>
        <p:txBody>
          <a:bodyPr wrap="none" rtlCol="0" anchor="t"/>
          <a:lstStyle/>
          <a:p>
            <a:pPr indent="0" marL="0">
              <a:lnSpc>
                <a:spcPts val="2734"/>
              </a:lnSpc>
              <a:buNone/>
            </a:pPr>
            <a:r>
              <a:rPr lang="en-US" sz="2187" dirty="0">
                <a:solidFill>
                  <a:srgbClr val="5C4E3D"/>
                </a:solidFill>
                <a:latin typeface="Libre Baskerville" pitchFamily="34" charset="0"/>
                <a:ea typeface="Libre Baskerville" pitchFamily="34" charset="-122"/>
                <a:cs typeface="Libre Baskerville" pitchFamily="34" charset="-120"/>
              </a:rPr>
              <a:t>Snapshot Support</a:t>
            </a:r>
            <a:endParaRPr lang="en-US" sz="2187" dirty="0"/>
          </a:p>
        </p:txBody>
      </p:sp>
      <p:sp>
        <p:nvSpPr>
          <p:cNvPr id="10" name="Text 7"/>
          <p:cNvSpPr/>
          <p:nvPr/>
        </p:nvSpPr>
        <p:spPr>
          <a:xfrm>
            <a:off x="7593806" y="2929295"/>
            <a:ext cx="5006221" cy="1777008"/>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Users can take snapshots of virtual machine states, enabling them to save and restore VM configurations at specific points in time, facilitating experimentation and rollback to previous states.</a:t>
            </a:r>
            <a:endParaRPr lang="en-US" sz="1750" dirty="0"/>
          </a:p>
        </p:txBody>
      </p:sp>
      <p:sp>
        <p:nvSpPr>
          <p:cNvPr id="11" name="Text 8"/>
          <p:cNvSpPr/>
          <p:nvPr/>
        </p:nvSpPr>
        <p:spPr>
          <a:xfrm>
            <a:off x="7593806" y="4928473"/>
            <a:ext cx="4110157" cy="347186"/>
          </a:xfrm>
          <a:prstGeom prst="rect">
            <a:avLst/>
          </a:prstGeom>
          <a:noFill/>
          <a:ln/>
        </p:spPr>
        <p:txBody>
          <a:bodyPr wrap="none" rtlCol="0" anchor="t"/>
          <a:lstStyle/>
          <a:p>
            <a:pPr indent="0" marL="0">
              <a:lnSpc>
                <a:spcPts val="2734"/>
              </a:lnSpc>
              <a:buNone/>
            </a:pPr>
            <a:r>
              <a:rPr lang="en-US" sz="2187" dirty="0">
                <a:solidFill>
                  <a:srgbClr val="5C4E3D"/>
                </a:solidFill>
                <a:latin typeface="Libre Baskerville" pitchFamily="34" charset="0"/>
                <a:ea typeface="Libre Baskerville" pitchFamily="34" charset="-122"/>
                <a:cs typeface="Libre Baskerville" pitchFamily="34" charset="-120"/>
              </a:rPr>
              <a:t>Flexible Networking Options</a:t>
            </a:r>
            <a:endParaRPr lang="en-US" sz="2187" dirty="0"/>
          </a:p>
        </p:txBody>
      </p:sp>
      <p:sp>
        <p:nvSpPr>
          <p:cNvPr id="12" name="Text 9"/>
          <p:cNvSpPr/>
          <p:nvPr/>
        </p:nvSpPr>
        <p:spPr>
          <a:xfrm>
            <a:off x="7593806" y="5497830"/>
            <a:ext cx="5006221" cy="1421606"/>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VirtualBox offers various networking modes, including NAT, bridged, internal, and host-only networking, allowing users to configure network connections as per their requirements.</a:t>
            </a:r>
            <a:endParaRPr lang="en-US" sz="1750" dirty="0"/>
          </a:p>
        </p:txBody>
      </p:sp>
      <p:pic>
        <p:nvPicPr>
          <p:cNvPr id="1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1342073"/>
            <a:ext cx="5554980"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Linux OS</a:t>
            </a:r>
            <a:endParaRPr lang="en-US" sz="4374" dirty="0"/>
          </a:p>
        </p:txBody>
      </p:sp>
      <p:sp>
        <p:nvSpPr>
          <p:cNvPr id="6" name="Shape 2"/>
          <p:cNvSpPr/>
          <p:nvPr/>
        </p:nvSpPr>
        <p:spPr>
          <a:xfrm>
            <a:off x="4490799" y="2543294"/>
            <a:ext cx="499943" cy="499943"/>
          </a:xfrm>
          <a:prstGeom prst="roundRect">
            <a:avLst>
              <a:gd name="adj" fmla="val 20000"/>
            </a:avLst>
          </a:prstGeom>
          <a:solidFill>
            <a:srgbClr val="F7EDD4"/>
          </a:solidFill>
          <a:ln w="7620">
            <a:solidFill>
              <a:srgbClr val="DDD3BA"/>
            </a:solidFill>
            <a:prstDash val="solid"/>
          </a:ln>
        </p:spPr>
      </p:sp>
      <p:sp>
        <p:nvSpPr>
          <p:cNvPr id="7" name="Text 3"/>
          <p:cNvSpPr/>
          <p:nvPr/>
        </p:nvSpPr>
        <p:spPr>
          <a:xfrm>
            <a:off x="4666417" y="2584966"/>
            <a:ext cx="148709" cy="416481"/>
          </a:xfrm>
          <a:prstGeom prst="rect">
            <a:avLst/>
          </a:prstGeom>
          <a:noFill/>
          <a:ln/>
        </p:spPr>
        <p:txBody>
          <a:bodyPr wrap="none" rtlCol="0" anchor="t"/>
          <a:lstStyle/>
          <a:p>
            <a:pPr algn="ctr" indent="0" marL="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1</a:t>
            </a:r>
            <a:endParaRPr lang="en-US" sz="2624" dirty="0"/>
          </a:p>
        </p:txBody>
      </p:sp>
      <p:sp>
        <p:nvSpPr>
          <p:cNvPr id="8" name="Text 4"/>
          <p:cNvSpPr/>
          <p:nvPr/>
        </p:nvSpPr>
        <p:spPr>
          <a:xfrm>
            <a:off x="5212913" y="2619613"/>
            <a:ext cx="2914293" cy="347186"/>
          </a:xfrm>
          <a:prstGeom prst="rect">
            <a:avLst/>
          </a:prstGeom>
          <a:noFill/>
          <a:ln/>
        </p:spPr>
        <p:txBody>
          <a:bodyPr wrap="non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Open-source Nature</a:t>
            </a:r>
            <a:endParaRPr lang="en-US" sz="2187" dirty="0"/>
          </a:p>
        </p:txBody>
      </p:sp>
      <p:sp>
        <p:nvSpPr>
          <p:cNvPr id="9" name="Text 5"/>
          <p:cNvSpPr/>
          <p:nvPr/>
        </p:nvSpPr>
        <p:spPr>
          <a:xfrm>
            <a:off x="5212913" y="3100030"/>
            <a:ext cx="3820001" cy="1421606"/>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Linux is distributed under open-source licenses, allowing users to access and modify its source code as per their requirements.</a:t>
            </a:r>
            <a:endParaRPr lang="en-US" sz="1750" dirty="0"/>
          </a:p>
        </p:txBody>
      </p:sp>
      <p:sp>
        <p:nvSpPr>
          <p:cNvPr id="10" name="Shape 6"/>
          <p:cNvSpPr/>
          <p:nvPr/>
        </p:nvSpPr>
        <p:spPr>
          <a:xfrm>
            <a:off x="9255085" y="2543294"/>
            <a:ext cx="499943" cy="499943"/>
          </a:xfrm>
          <a:prstGeom prst="roundRect">
            <a:avLst>
              <a:gd name="adj" fmla="val 20000"/>
            </a:avLst>
          </a:prstGeom>
          <a:solidFill>
            <a:srgbClr val="F7EDD4"/>
          </a:solidFill>
          <a:ln w="7620">
            <a:solidFill>
              <a:srgbClr val="DDD3BA"/>
            </a:solidFill>
            <a:prstDash val="solid"/>
          </a:ln>
        </p:spPr>
      </p:sp>
      <p:sp>
        <p:nvSpPr>
          <p:cNvPr id="11" name="Text 7"/>
          <p:cNvSpPr/>
          <p:nvPr/>
        </p:nvSpPr>
        <p:spPr>
          <a:xfrm>
            <a:off x="9402366" y="2584966"/>
            <a:ext cx="205383" cy="416481"/>
          </a:xfrm>
          <a:prstGeom prst="rect">
            <a:avLst/>
          </a:prstGeom>
          <a:noFill/>
          <a:ln/>
        </p:spPr>
        <p:txBody>
          <a:bodyPr wrap="none" rtlCol="0" anchor="t"/>
          <a:lstStyle/>
          <a:p>
            <a:pPr algn="ctr" indent="0" marL="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2</a:t>
            </a:r>
            <a:endParaRPr lang="en-US" sz="2624" dirty="0"/>
          </a:p>
        </p:txBody>
      </p:sp>
      <p:sp>
        <p:nvSpPr>
          <p:cNvPr id="12" name="Text 8"/>
          <p:cNvSpPr/>
          <p:nvPr/>
        </p:nvSpPr>
        <p:spPr>
          <a:xfrm>
            <a:off x="9977199" y="2619613"/>
            <a:ext cx="3820001" cy="694373"/>
          </a:xfrm>
          <a:prstGeom prst="rect">
            <a:avLst/>
          </a:prstGeom>
          <a:noFill/>
          <a:ln/>
        </p:spPr>
        <p:txBody>
          <a:bodyPr wrap="squar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Multi-user and Multi-tasking Support</a:t>
            </a:r>
            <a:endParaRPr lang="en-US" sz="2187" dirty="0"/>
          </a:p>
        </p:txBody>
      </p:sp>
      <p:sp>
        <p:nvSpPr>
          <p:cNvPr id="13" name="Text 9"/>
          <p:cNvSpPr/>
          <p:nvPr/>
        </p:nvSpPr>
        <p:spPr>
          <a:xfrm>
            <a:off x="9977199" y="3447217"/>
            <a:ext cx="3820001" cy="1777008"/>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Linux supports concurrent execution of multiple processes and provides robust user and permission management features, making it suitable for multi-user environments.</a:t>
            </a:r>
            <a:endParaRPr lang="en-US" sz="1750" dirty="0"/>
          </a:p>
        </p:txBody>
      </p:sp>
      <p:sp>
        <p:nvSpPr>
          <p:cNvPr id="14" name="Shape 10"/>
          <p:cNvSpPr/>
          <p:nvPr/>
        </p:nvSpPr>
        <p:spPr>
          <a:xfrm>
            <a:off x="4490799" y="5619988"/>
            <a:ext cx="499943" cy="499943"/>
          </a:xfrm>
          <a:prstGeom prst="roundRect">
            <a:avLst>
              <a:gd name="adj" fmla="val 20000"/>
            </a:avLst>
          </a:prstGeom>
          <a:solidFill>
            <a:srgbClr val="F7EDD4"/>
          </a:solidFill>
          <a:ln w="7620">
            <a:solidFill>
              <a:srgbClr val="DDD3BA"/>
            </a:solidFill>
            <a:prstDash val="solid"/>
          </a:ln>
        </p:spPr>
      </p:sp>
      <p:sp>
        <p:nvSpPr>
          <p:cNvPr id="15" name="Text 11"/>
          <p:cNvSpPr/>
          <p:nvPr/>
        </p:nvSpPr>
        <p:spPr>
          <a:xfrm>
            <a:off x="4638080" y="5661660"/>
            <a:ext cx="205383" cy="416481"/>
          </a:xfrm>
          <a:prstGeom prst="rect">
            <a:avLst/>
          </a:prstGeom>
          <a:noFill/>
          <a:ln/>
        </p:spPr>
        <p:txBody>
          <a:bodyPr wrap="none" rtlCol="0" anchor="t"/>
          <a:lstStyle/>
          <a:p>
            <a:pPr algn="ctr" indent="0" marL="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3</a:t>
            </a:r>
            <a:endParaRPr lang="en-US" sz="2624" dirty="0"/>
          </a:p>
        </p:txBody>
      </p:sp>
      <p:sp>
        <p:nvSpPr>
          <p:cNvPr id="16" name="Text 12"/>
          <p:cNvSpPr/>
          <p:nvPr/>
        </p:nvSpPr>
        <p:spPr>
          <a:xfrm>
            <a:off x="5212913" y="5696307"/>
            <a:ext cx="2777490" cy="347186"/>
          </a:xfrm>
          <a:prstGeom prst="rect">
            <a:avLst/>
          </a:prstGeom>
          <a:noFill/>
          <a:ln/>
        </p:spPr>
        <p:txBody>
          <a:bodyPr wrap="non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Modularity</a:t>
            </a:r>
            <a:endParaRPr lang="en-US" sz="2187" dirty="0"/>
          </a:p>
        </p:txBody>
      </p:sp>
      <p:sp>
        <p:nvSpPr>
          <p:cNvPr id="17" name="Text 13"/>
          <p:cNvSpPr/>
          <p:nvPr/>
        </p:nvSpPr>
        <p:spPr>
          <a:xfrm>
            <a:off x="5212913" y="6176724"/>
            <a:ext cx="8584287" cy="710803"/>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Linux is composed of modular components, enabling users to customize and optimize the operating system according to specific needs and preferences.</a:t>
            </a:r>
            <a:endParaRPr lang="en-US" sz="1750"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2068830"/>
            <a:ext cx="5554980"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Hadoop</a:t>
            </a:r>
            <a:endParaRPr lang="en-US" sz="4374" dirty="0"/>
          </a:p>
        </p:txBody>
      </p:sp>
      <p:sp>
        <p:nvSpPr>
          <p:cNvPr id="6" name="Shape 2"/>
          <p:cNvSpPr/>
          <p:nvPr/>
        </p:nvSpPr>
        <p:spPr>
          <a:xfrm>
            <a:off x="833199" y="3096458"/>
            <a:ext cx="4542115" cy="3064193"/>
          </a:xfrm>
          <a:prstGeom prst="roundRect">
            <a:avLst>
              <a:gd name="adj" fmla="val 3263"/>
            </a:avLst>
          </a:prstGeom>
          <a:solidFill>
            <a:srgbClr val="F7EDD4"/>
          </a:solidFill>
          <a:ln w="7620">
            <a:solidFill>
              <a:srgbClr val="DDD3BA"/>
            </a:solidFill>
            <a:prstDash val="solid"/>
          </a:ln>
        </p:spPr>
      </p:sp>
      <p:sp>
        <p:nvSpPr>
          <p:cNvPr id="7" name="Text 3"/>
          <p:cNvSpPr/>
          <p:nvPr/>
        </p:nvSpPr>
        <p:spPr>
          <a:xfrm>
            <a:off x="1062990" y="3326249"/>
            <a:ext cx="4082534" cy="694373"/>
          </a:xfrm>
          <a:prstGeom prst="rect">
            <a:avLst/>
          </a:prstGeom>
          <a:noFill/>
          <a:ln/>
        </p:spPr>
        <p:txBody>
          <a:bodyPr wrap="squar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HDFS (Hadoop Distributed File System)</a:t>
            </a:r>
            <a:endParaRPr lang="en-US" sz="2187" dirty="0"/>
          </a:p>
        </p:txBody>
      </p:sp>
      <p:sp>
        <p:nvSpPr>
          <p:cNvPr id="8" name="Text 4"/>
          <p:cNvSpPr/>
          <p:nvPr/>
        </p:nvSpPr>
        <p:spPr>
          <a:xfrm>
            <a:off x="1062990" y="4153853"/>
            <a:ext cx="4082534" cy="1777008"/>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HDFS is the primary storage system used by Hadoop, designed to store large datasets across distributed clusters of commodity hardware in a fault-tolerant manner.</a:t>
            </a:r>
            <a:endParaRPr lang="en-US" sz="1750" dirty="0"/>
          </a:p>
        </p:txBody>
      </p:sp>
      <p:sp>
        <p:nvSpPr>
          <p:cNvPr id="9" name="Shape 5"/>
          <p:cNvSpPr/>
          <p:nvPr/>
        </p:nvSpPr>
        <p:spPr>
          <a:xfrm>
            <a:off x="5597485" y="3096458"/>
            <a:ext cx="4542115" cy="3064193"/>
          </a:xfrm>
          <a:prstGeom prst="roundRect">
            <a:avLst>
              <a:gd name="adj" fmla="val 3263"/>
            </a:avLst>
          </a:prstGeom>
          <a:solidFill>
            <a:srgbClr val="F7EDD4"/>
          </a:solidFill>
          <a:ln w="7620">
            <a:solidFill>
              <a:srgbClr val="DDD3BA"/>
            </a:solidFill>
            <a:prstDash val="solid"/>
          </a:ln>
        </p:spPr>
      </p:sp>
      <p:sp>
        <p:nvSpPr>
          <p:cNvPr id="10" name="Text 6"/>
          <p:cNvSpPr/>
          <p:nvPr/>
        </p:nvSpPr>
        <p:spPr>
          <a:xfrm>
            <a:off x="5827276" y="3326249"/>
            <a:ext cx="2777490" cy="347186"/>
          </a:xfrm>
          <a:prstGeom prst="rect">
            <a:avLst/>
          </a:prstGeom>
          <a:noFill/>
          <a:ln/>
        </p:spPr>
        <p:txBody>
          <a:bodyPr wrap="non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Purpose of Hadoop</a:t>
            </a:r>
            <a:endParaRPr lang="en-US" sz="2187" dirty="0"/>
          </a:p>
        </p:txBody>
      </p:sp>
      <p:sp>
        <p:nvSpPr>
          <p:cNvPr id="11" name="Text 7"/>
          <p:cNvSpPr/>
          <p:nvPr/>
        </p:nvSpPr>
        <p:spPr>
          <a:xfrm>
            <a:off x="5827276" y="3806666"/>
            <a:ext cx="4082534" cy="1777008"/>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The primary purpose of Hadoop is to enable efficient storage, processing, and analysis of vast amounts of data, including structured, semi-structured, and unstructured data.</a:t>
            </a:r>
            <a:endParaRPr lang="en-US" sz="1750" dirty="0"/>
          </a:p>
        </p:txBody>
      </p:sp>
      <p:pic>
        <p:nvPicPr>
          <p:cNvPr id="1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2037993" y="1403271"/>
            <a:ext cx="9748837"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Advantages of Hadoop in Big Data</a:t>
            </a:r>
            <a:endParaRPr lang="en-US" sz="4374" dirty="0"/>
          </a:p>
        </p:txBody>
      </p:sp>
      <p:sp>
        <p:nvSpPr>
          <p:cNvPr id="5" name="Shape 2"/>
          <p:cNvSpPr/>
          <p:nvPr/>
        </p:nvSpPr>
        <p:spPr>
          <a:xfrm>
            <a:off x="2037993" y="2715578"/>
            <a:ext cx="499943" cy="499943"/>
          </a:xfrm>
          <a:prstGeom prst="roundRect">
            <a:avLst>
              <a:gd name="adj" fmla="val 20000"/>
            </a:avLst>
          </a:prstGeom>
          <a:solidFill>
            <a:srgbClr val="F7EDD4"/>
          </a:solidFill>
          <a:ln w="7620">
            <a:solidFill>
              <a:srgbClr val="DDD3BA"/>
            </a:solidFill>
            <a:prstDash val="solid"/>
          </a:ln>
        </p:spPr>
      </p:sp>
      <p:sp>
        <p:nvSpPr>
          <p:cNvPr id="6" name="Text 3"/>
          <p:cNvSpPr/>
          <p:nvPr/>
        </p:nvSpPr>
        <p:spPr>
          <a:xfrm>
            <a:off x="2213610" y="2757249"/>
            <a:ext cx="148709" cy="416481"/>
          </a:xfrm>
          <a:prstGeom prst="rect">
            <a:avLst/>
          </a:prstGeom>
          <a:noFill/>
          <a:ln/>
        </p:spPr>
        <p:txBody>
          <a:bodyPr wrap="none" rtlCol="0" anchor="t"/>
          <a:lstStyle/>
          <a:p>
            <a:pPr algn="ctr" indent="0" marL="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1</a:t>
            </a:r>
            <a:endParaRPr lang="en-US" sz="2624" dirty="0"/>
          </a:p>
        </p:txBody>
      </p:sp>
      <p:sp>
        <p:nvSpPr>
          <p:cNvPr id="7" name="Text 4"/>
          <p:cNvSpPr/>
          <p:nvPr/>
        </p:nvSpPr>
        <p:spPr>
          <a:xfrm>
            <a:off x="2760107" y="2791897"/>
            <a:ext cx="2647950" cy="347186"/>
          </a:xfrm>
          <a:prstGeom prst="rect">
            <a:avLst/>
          </a:prstGeom>
          <a:noFill/>
          <a:ln/>
        </p:spPr>
        <p:txBody>
          <a:bodyPr wrap="non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Scalability</a:t>
            </a:r>
            <a:endParaRPr lang="en-US" sz="2187" dirty="0"/>
          </a:p>
        </p:txBody>
      </p:sp>
      <p:sp>
        <p:nvSpPr>
          <p:cNvPr id="8" name="Text 5"/>
          <p:cNvSpPr/>
          <p:nvPr/>
        </p:nvSpPr>
        <p:spPr>
          <a:xfrm>
            <a:off x="2760107" y="3272314"/>
            <a:ext cx="2647950" cy="3554016"/>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Hadoop can scale horizontally to accommodate growing data volumes by adding more nodes to the cluster, ensuring seamless expansion without significant performance degradation.</a:t>
            </a:r>
            <a:endParaRPr lang="en-US" sz="1750" dirty="0"/>
          </a:p>
        </p:txBody>
      </p:sp>
      <p:sp>
        <p:nvSpPr>
          <p:cNvPr id="9" name="Shape 6"/>
          <p:cNvSpPr/>
          <p:nvPr/>
        </p:nvSpPr>
        <p:spPr>
          <a:xfrm>
            <a:off x="5630228" y="2715578"/>
            <a:ext cx="499943" cy="499943"/>
          </a:xfrm>
          <a:prstGeom prst="roundRect">
            <a:avLst>
              <a:gd name="adj" fmla="val 20000"/>
            </a:avLst>
          </a:prstGeom>
          <a:solidFill>
            <a:srgbClr val="F7EDD4"/>
          </a:solidFill>
          <a:ln w="7620">
            <a:solidFill>
              <a:srgbClr val="DDD3BA"/>
            </a:solidFill>
            <a:prstDash val="solid"/>
          </a:ln>
        </p:spPr>
      </p:sp>
      <p:sp>
        <p:nvSpPr>
          <p:cNvPr id="10" name="Text 7"/>
          <p:cNvSpPr/>
          <p:nvPr/>
        </p:nvSpPr>
        <p:spPr>
          <a:xfrm>
            <a:off x="5777508" y="2757249"/>
            <a:ext cx="205383" cy="416481"/>
          </a:xfrm>
          <a:prstGeom prst="rect">
            <a:avLst/>
          </a:prstGeom>
          <a:noFill/>
          <a:ln/>
        </p:spPr>
        <p:txBody>
          <a:bodyPr wrap="none" rtlCol="0" anchor="t"/>
          <a:lstStyle/>
          <a:p>
            <a:pPr algn="ctr" indent="0" marL="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2</a:t>
            </a:r>
            <a:endParaRPr lang="en-US" sz="2624" dirty="0"/>
          </a:p>
        </p:txBody>
      </p:sp>
      <p:sp>
        <p:nvSpPr>
          <p:cNvPr id="11" name="Text 8"/>
          <p:cNvSpPr/>
          <p:nvPr/>
        </p:nvSpPr>
        <p:spPr>
          <a:xfrm>
            <a:off x="6352342" y="2791897"/>
            <a:ext cx="2647950" cy="347186"/>
          </a:xfrm>
          <a:prstGeom prst="rect">
            <a:avLst/>
          </a:prstGeom>
          <a:noFill/>
          <a:ln/>
        </p:spPr>
        <p:txBody>
          <a:bodyPr wrap="non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Fault Tolerance</a:t>
            </a:r>
            <a:endParaRPr lang="en-US" sz="2187" dirty="0"/>
          </a:p>
        </p:txBody>
      </p:sp>
      <p:sp>
        <p:nvSpPr>
          <p:cNvPr id="12" name="Text 9"/>
          <p:cNvSpPr/>
          <p:nvPr/>
        </p:nvSpPr>
        <p:spPr>
          <a:xfrm>
            <a:off x="6352342" y="3272314"/>
            <a:ext cx="2647950" cy="2843213"/>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Hadoop's distributed architecture replicates data across multiple nodes, providing fault tolerance against hardware failures and ensuring data availability and reliability.</a:t>
            </a:r>
            <a:endParaRPr lang="en-US" sz="1750" dirty="0"/>
          </a:p>
        </p:txBody>
      </p:sp>
      <p:sp>
        <p:nvSpPr>
          <p:cNvPr id="13" name="Shape 10"/>
          <p:cNvSpPr/>
          <p:nvPr/>
        </p:nvSpPr>
        <p:spPr>
          <a:xfrm>
            <a:off x="9222462" y="2715578"/>
            <a:ext cx="499943" cy="499943"/>
          </a:xfrm>
          <a:prstGeom prst="roundRect">
            <a:avLst>
              <a:gd name="adj" fmla="val 20000"/>
            </a:avLst>
          </a:prstGeom>
          <a:solidFill>
            <a:srgbClr val="F7EDD4"/>
          </a:solidFill>
          <a:ln w="7620">
            <a:solidFill>
              <a:srgbClr val="DDD3BA"/>
            </a:solidFill>
            <a:prstDash val="solid"/>
          </a:ln>
        </p:spPr>
      </p:sp>
      <p:sp>
        <p:nvSpPr>
          <p:cNvPr id="14" name="Text 11"/>
          <p:cNvSpPr/>
          <p:nvPr/>
        </p:nvSpPr>
        <p:spPr>
          <a:xfrm>
            <a:off x="9369743" y="2757249"/>
            <a:ext cx="205383" cy="416481"/>
          </a:xfrm>
          <a:prstGeom prst="rect">
            <a:avLst/>
          </a:prstGeom>
          <a:noFill/>
          <a:ln/>
        </p:spPr>
        <p:txBody>
          <a:bodyPr wrap="none" rtlCol="0" anchor="t"/>
          <a:lstStyle/>
          <a:p>
            <a:pPr algn="ctr" indent="0" marL="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3</a:t>
            </a:r>
            <a:endParaRPr lang="en-US" sz="2624" dirty="0"/>
          </a:p>
        </p:txBody>
      </p:sp>
      <p:sp>
        <p:nvSpPr>
          <p:cNvPr id="15" name="Text 12"/>
          <p:cNvSpPr/>
          <p:nvPr/>
        </p:nvSpPr>
        <p:spPr>
          <a:xfrm>
            <a:off x="9944576" y="2791897"/>
            <a:ext cx="2647950" cy="347186"/>
          </a:xfrm>
          <a:prstGeom prst="rect">
            <a:avLst/>
          </a:prstGeom>
          <a:noFill/>
          <a:ln/>
        </p:spPr>
        <p:txBody>
          <a:bodyPr wrap="non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Cost-effectiveness</a:t>
            </a:r>
            <a:endParaRPr lang="en-US" sz="2187" dirty="0"/>
          </a:p>
        </p:txBody>
      </p:sp>
      <p:sp>
        <p:nvSpPr>
          <p:cNvPr id="16" name="Text 13"/>
          <p:cNvSpPr/>
          <p:nvPr/>
        </p:nvSpPr>
        <p:spPr>
          <a:xfrm>
            <a:off x="9944576" y="3272314"/>
            <a:ext cx="2647950" cy="2843213"/>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Hadoop leverages commodity hardware and open-source software, making it a cost-effective solution for processing large datasets compared to proprietary systems.</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2037993" y="2075021"/>
            <a:ext cx="6200775"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Commands for HDFS</a:t>
            </a:r>
            <a:endParaRPr lang="en-US" sz="4374" dirty="0"/>
          </a:p>
        </p:txBody>
      </p:sp>
      <p:sp>
        <p:nvSpPr>
          <p:cNvPr id="5" name="Text 2"/>
          <p:cNvSpPr/>
          <p:nvPr/>
        </p:nvSpPr>
        <p:spPr>
          <a:xfrm>
            <a:off x="2037993" y="3324820"/>
            <a:ext cx="3295888" cy="666512"/>
          </a:xfrm>
          <a:prstGeom prst="rect">
            <a:avLst/>
          </a:prstGeom>
          <a:noFill/>
          <a:ln/>
        </p:spPr>
        <p:txBody>
          <a:bodyPr wrap="none" rtlCol="0" anchor="t"/>
          <a:lstStyle/>
          <a:p>
            <a:pPr algn="ctr" indent="0" marL="0">
              <a:lnSpc>
                <a:spcPts val="5249"/>
              </a:lnSpc>
              <a:buNone/>
            </a:pPr>
            <a:r>
              <a:rPr lang="en-US" sz="5249" dirty="0">
                <a:solidFill>
                  <a:srgbClr val="454240"/>
                </a:solidFill>
                <a:latin typeface="Libre Baskerville" pitchFamily="34" charset="0"/>
                <a:ea typeface="Libre Baskerville" pitchFamily="34" charset="-122"/>
                <a:cs typeface="Libre Baskerville" pitchFamily="34" charset="-120"/>
              </a:rPr>
              <a:t>I</a:t>
            </a:r>
            <a:endParaRPr lang="en-US" sz="5249" dirty="0"/>
          </a:p>
        </p:txBody>
      </p:sp>
      <p:sp>
        <p:nvSpPr>
          <p:cNvPr id="6" name="Text 3"/>
          <p:cNvSpPr/>
          <p:nvPr/>
        </p:nvSpPr>
        <p:spPr>
          <a:xfrm>
            <a:off x="2037993" y="4268986"/>
            <a:ext cx="3295888" cy="694373"/>
          </a:xfrm>
          <a:prstGeom prst="rect">
            <a:avLst/>
          </a:prstGeom>
          <a:noFill/>
          <a:ln/>
        </p:spPr>
        <p:txBody>
          <a:bodyPr wrap="square" rtlCol="0" anchor="t"/>
          <a:lstStyle/>
          <a:p>
            <a:pPr algn="ct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Create directory structure in HDFS</a:t>
            </a:r>
            <a:endParaRPr lang="en-US" sz="2187" dirty="0"/>
          </a:p>
        </p:txBody>
      </p:sp>
      <p:sp>
        <p:nvSpPr>
          <p:cNvPr id="7" name="Text 4"/>
          <p:cNvSpPr/>
          <p:nvPr/>
        </p:nvSpPr>
        <p:spPr>
          <a:xfrm>
            <a:off x="2037993" y="5096589"/>
            <a:ext cx="3295888" cy="710803"/>
          </a:xfrm>
          <a:prstGeom prst="rect">
            <a:avLst/>
          </a:prstGeom>
          <a:noFill/>
          <a:ln/>
        </p:spPr>
        <p:txBody>
          <a:bodyPr wrap="square" rtlCol="0" anchor="t"/>
          <a:lstStyle/>
          <a:p>
            <a:pPr algn="ctr" indent="0" marL="0">
              <a:lnSpc>
                <a:spcPts val="2799"/>
              </a:lnSpc>
              <a:buNone/>
            </a:pPr>
            <a:r>
              <a:rPr lang="en-US" sz="1750" dirty="0">
                <a:solidFill>
                  <a:srgbClr val="454240"/>
                </a:solidFill>
                <a:latin typeface="DM Sans" pitchFamily="34" charset="0"/>
                <a:ea typeface="DM Sans" pitchFamily="34" charset="-122"/>
                <a:cs typeface="DM Sans" pitchFamily="34" charset="-120"/>
              </a:rPr>
              <a:t>hdfs dfs -mkdir -p /path/to/directory</a:t>
            </a:r>
            <a:endParaRPr lang="en-US" sz="1750" dirty="0"/>
          </a:p>
        </p:txBody>
      </p:sp>
      <p:sp>
        <p:nvSpPr>
          <p:cNvPr id="8" name="Text 5"/>
          <p:cNvSpPr/>
          <p:nvPr/>
        </p:nvSpPr>
        <p:spPr>
          <a:xfrm>
            <a:off x="5667137" y="3324820"/>
            <a:ext cx="3296007" cy="666512"/>
          </a:xfrm>
          <a:prstGeom prst="rect">
            <a:avLst/>
          </a:prstGeom>
          <a:noFill/>
          <a:ln/>
        </p:spPr>
        <p:txBody>
          <a:bodyPr wrap="none" rtlCol="0" anchor="t"/>
          <a:lstStyle/>
          <a:p>
            <a:pPr algn="ctr" indent="0" marL="0">
              <a:lnSpc>
                <a:spcPts val="5249"/>
              </a:lnSpc>
              <a:buNone/>
            </a:pPr>
            <a:r>
              <a:rPr lang="en-US" sz="5249" dirty="0">
                <a:solidFill>
                  <a:srgbClr val="454240"/>
                </a:solidFill>
                <a:latin typeface="Libre Baskerville" pitchFamily="34" charset="0"/>
                <a:ea typeface="Libre Baskerville" pitchFamily="34" charset="-122"/>
                <a:cs typeface="Libre Baskerville" pitchFamily="34" charset="-120"/>
              </a:rPr>
              <a:t>II</a:t>
            </a:r>
            <a:endParaRPr lang="en-US" sz="5249" dirty="0"/>
          </a:p>
        </p:txBody>
      </p:sp>
      <p:sp>
        <p:nvSpPr>
          <p:cNvPr id="9" name="Text 6"/>
          <p:cNvSpPr/>
          <p:nvPr/>
        </p:nvSpPr>
        <p:spPr>
          <a:xfrm>
            <a:off x="5667137" y="4268986"/>
            <a:ext cx="3296007" cy="1041559"/>
          </a:xfrm>
          <a:prstGeom prst="rect">
            <a:avLst/>
          </a:prstGeom>
          <a:noFill/>
          <a:ln/>
        </p:spPr>
        <p:txBody>
          <a:bodyPr wrap="square" rtlCol="0" anchor="t"/>
          <a:lstStyle/>
          <a:p>
            <a:pPr algn="ct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Move file from local Unix/Linux machine to HDFS</a:t>
            </a:r>
            <a:endParaRPr lang="en-US" sz="2187" dirty="0"/>
          </a:p>
        </p:txBody>
      </p:sp>
      <p:sp>
        <p:nvSpPr>
          <p:cNvPr id="10" name="Text 7"/>
          <p:cNvSpPr/>
          <p:nvPr/>
        </p:nvSpPr>
        <p:spPr>
          <a:xfrm>
            <a:off x="5667137" y="5443776"/>
            <a:ext cx="3296007" cy="710803"/>
          </a:xfrm>
          <a:prstGeom prst="rect">
            <a:avLst/>
          </a:prstGeom>
          <a:noFill/>
          <a:ln/>
        </p:spPr>
        <p:txBody>
          <a:bodyPr wrap="square" rtlCol="0" anchor="t"/>
          <a:lstStyle/>
          <a:p>
            <a:pPr algn="ctr" indent="0" marL="0">
              <a:lnSpc>
                <a:spcPts val="2799"/>
              </a:lnSpc>
              <a:buNone/>
            </a:pPr>
            <a:r>
              <a:rPr lang="en-US" sz="1750" dirty="0">
                <a:solidFill>
                  <a:srgbClr val="454240"/>
                </a:solidFill>
                <a:latin typeface="DM Sans" pitchFamily="34" charset="0"/>
                <a:ea typeface="DM Sans" pitchFamily="34" charset="-122"/>
                <a:cs typeface="DM Sans" pitchFamily="34" charset="-120"/>
              </a:rPr>
              <a:t>hdfs dfs -put /path/to/local/file /path/to/hdfs/directory</a:t>
            </a:r>
            <a:endParaRPr lang="en-US" sz="1750" dirty="0"/>
          </a:p>
        </p:txBody>
      </p:sp>
      <p:sp>
        <p:nvSpPr>
          <p:cNvPr id="11" name="Text 8"/>
          <p:cNvSpPr/>
          <p:nvPr/>
        </p:nvSpPr>
        <p:spPr>
          <a:xfrm>
            <a:off x="9296400" y="3324820"/>
            <a:ext cx="3296007" cy="666512"/>
          </a:xfrm>
          <a:prstGeom prst="rect">
            <a:avLst/>
          </a:prstGeom>
          <a:noFill/>
          <a:ln/>
        </p:spPr>
        <p:txBody>
          <a:bodyPr wrap="none" rtlCol="0" anchor="t"/>
          <a:lstStyle/>
          <a:p>
            <a:pPr algn="ctr" indent="0" marL="0">
              <a:lnSpc>
                <a:spcPts val="5249"/>
              </a:lnSpc>
              <a:buNone/>
            </a:pPr>
            <a:r>
              <a:rPr lang="en-US" sz="5249" dirty="0">
                <a:solidFill>
                  <a:srgbClr val="454240"/>
                </a:solidFill>
                <a:latin typeface="Libre Baskerville" pitchFamily="34" charset="0"/>
                <a:ea typeface="Libre Baskerville" pitchFamily="34" charset="-122"/>
                <a:cs typeface="Libre Baskerville" pitchFamily="34" charset="-120"/>
              </a:rPr>
              <a:t>III</a:t>
            </a:r>
            <a:endParaRPr lang="en-US" sz="5249" dirty="0"/>
          </a:p>
        </p:txBody>
      </p:sp>
      <p:sp>
        <p:nvSpPr>
          <p:cNvPr id="12" name="Text 9"/>
          <p:cNvSpPr/>
          <p:nvPr/>
        </p:nvSpPr>
        <p:spPr>
          <a:xfrm>
            <a:off x="9296400" y="4268986"/>
            <a:ext cx="3296007" cy="694373"/>
          </a:xfrm>
          <a:prstGeom prst="rect">
            <a:avLst/>
          </a:prstGeom>
          <a:noFill/>
          <a:ln/>
        </p:spPr>
        <p:txBody>
          <a:bodyPr wrap="square" rtlCol="0" anchor="t"/>
          <a:lstStyle/>
          <a:p>
            <a:pPr algn="ct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View contents of files in HDFS</a:t>
            </a:r>
            <a:endParaRPr lang="en-US" sz="2187" dirty="0"/>
          </a:p>
        </p:txBody>
      </p:sp>
      <p:sp>
        <p:nvSpPr>
          <p:cNvPr id="13" name="Text 10"/>
          <p:cNvSpPr/>
          <p:nvPr/>
        </p:nvSpPr>
        <p:spPr>
          <a:xfrm>
            <a:off x="9296400" y="5096589"/>
            <a:ext cx="3296007" cy="355402"/>
          </a:xfrm>
          <a:prstGeom prst="rect">
            <a:avLst/>
          </a:prstGeom>
          <a:noFill/>
          <a:ln/>
        </p:spPr>
        <p:txBody>
          <a:bodyPr wrap="none" rtlCol="0" anchor="t"/>
          <a:lstStyle/>
          <a:p>
            <a:pPr algn="ctr" indent="0" marL="0">
              <a:lnSpc>
                <a:spcPts val="2799"/>
              </a:lnSpc>
              <a:buNone/>
            </a:pPr>
            <a:r>
              <a:rPr lang="en-US" sz="1750" dirty="0">
                <a:solidFill>
                  <a:srgbClr val="454240"/>
                </a:solidFill>
                <a:latin typeface="DM Sans" pitchFamily="34" charset="0"/>
                <a:ea typeface="DM Sans" pitchFamily="34" charset="-122"/>
                <a:cs typeface="DM Sans" pitchFamily="34" charset="-120"/>
              </a:rPr>
              <a:t>hdfs dfs -cat /path/to/hdfs/file</a:t>
            </a:r>
            <a:endParaRPr lang="en-US" sz="1750" dirty="0"/>
          </a:p>
        </p:txBody>
      </p:sp>
      <p:pic>
        <p:nvPicPr>
          <p:cNvPr id="14"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827961"/>
            <a:ext cx="5554980"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Conclusion</a:t>
            </a:r>
            <a:endParaRPr lang="en-US" sz="4374" dirty="0"/>
          </a:p>
        </p:txBody>
      </p:sp>
      <p:pic>
        <p:nvPicPr>
          <p:cNvPr id="6" name="Image 2" descr="preencoded.png">    </p:cNvPr>
          <p:cNvPicPr>
            <a:picLocks noChangeAspect="1"/>
          </p:cNvPicPr>
          <p:nvPr/>
        </p:nvPicPr>
        <p:blipFill>
          <a:blip r:embed="rId3"/>
          <a:stretch>
            <a:fillRect/>
          </a:stretch>
        </p:blipFill>
        <p:spPr>
          <a:xfrm>
            <a:off x="4490799" y="1855589"/>
            <a:ext cx="1110972" cy="1990963"/>
          </a:xfrm>
          <a:prstGeom prst="rect">
            <a:avLst/>
          </a:prstGeom>
        </p:spPr>
      </p:pic>
      <p:sp>
        <p:nvSpPr>
          <p:cNvPr id="7" name="Text 2"/>
          <p:cNvSpPr/>
          <p:nvPr/>
        </p:nvSpPr>
        <p:spPr>
          <a:xfrm>
            <a:off x="5935028" y="2077760"/>
            <a:ext cx="2917388" cy="347186"/>
          </a:xfrm>
          <a:prstGeom prst="rect">
            <a:avLst/>
          </a:prstGeom>
          <a:noFill/>
          <a:ln/>
        </p:spPr>
        <p:txBody>
          <a:bodyPr wrap="none" rtlCol="0" anchor="t"/>
          <a:lstStyle/>
          <a:p>
            <a:pPr algn="l"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Big Data Computing</a:t>
            </a:r>
            <a:endParaRPr lang="en-US" sz="2187" dirty="0"/>
          </a:p>
        </p:txBody>
      </p:sp>
      <p:sp>
        <p:nvSpPr>
          <p:cNvPr id="8" name="Text 3"/>
          <p:cNvSpPr/>
          <p:nvPr/>
        </p:nvSpPr>
        <p:spPr>
          <a:xfrm>
            <a:off x="5935028" y="2558177"/>
            <a:ext cx="7862173" cy="1066205"/>
          </a:xfrm>
          <a:prstGeom prst="rect">
            <a:avLst/>
          </a:prstGeom>
          <a:noFill/>
          <a:ln/>
        </p:spPr>
        <p:txBody>
          <a:bodyPr wrap="square" rtlCol="0" anchor="t"/>
          <a:lstStyle/>
          <a:p>
            <a:pPr algn="l" indent="0" marL="0">
              <a:lnSpc>
                <a:spcPts val="2799"/>
              </a:lnSpc>
              <a:buNone/>
            </a:pPr>
            <a:r>
              <a:rPr lang="en-US" sz="1750" dirty="0">
                <a:solidFill>
                  <a:srgbClr val="454240"/>
                </a:solidFill>
                <a:latin typeface="DM Sans" pitchFamily="34" charset="0"/>
                <a:ea typeface="DM Sans" pitchFamily="34" charset="-122"/>
                <a:cs typeface="DM Sans" pitchFamily="34" charset="-120"/>
              </a:rPr>
              <a:t>Enables organizations to unlock the value of their data by processing, analyzing, and interpreting large and diverse datasets to make data-driven decisions and gain competitive advantages in various domains.</a:t>
            </a:r>
            <a:endParaRPr lang="en-US" sz="1750" dirty="0"/>
          </a:p>
        </p:txBody>
      </p:sp>
      <p:pic>
        <p:nvPicPr>
          <p:cNvPr id="9" name="Image 3" descr="preencoded.png">    </p:cNvPr>
          <p:cNvPicPr>
            <a:picLocks noChangeAspect="1"/>
          </p:cNvPicPr>
          <p:nvPr/>
        </p:nvPicPr>
        <p:blipFill>
          <a:blip r:embed="rId4"/>
          <a:stretch>
            <a:fillRect/>
          </a:stretch>
        </p:blipFill>
        <p:spPr>
          <a:xfrm>
            <a:off x="4490799" y="3846552"/>
            <a:ext cx="1110972" cy="1777484"/>
          </a:xfrm>
          <a:prstGeom prst="rect">
            <a:avLst/>
          </a:prstGeom>
        </p:spPr>
      </p:pic>
      <p:sp>
        <p:nvSpPr>
          <p:cNvPr id="10" name="Text 4"/>
          <p:cNvSpPr/>
          <p:nvPr/>
        </p:nvSpPr>
        <p:spPr>
          <a:xfrm>
            <a:off x="5935028" y="4068723"/>
            <a:ext cx="2777490" cy="347186"/>
          </a:xfrm>
          <a:prstGeom prst="rect">
            <a:avLst/>
          </a:prstGeom>
          <a:noFill/>
          <a:ln/>
        </p:spPr>
        <p:txBody>
          <a:bodyPr wrap="none" rtlCol="0" anchor="t"/>
          <a:lstStyle/>
          <a:p>
            <a:pPr algn="l"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Oracle VirtualBox</a:t>
            </a:r>
            <a:endParaRPr lang="en-US" sz="2187" dirty="0"/>
          </a:p>
        </p:txBody>
      </p:sp>
      <p:sp>
        <p:nvSpPr>
          <p:cNvPr id="11" name="Text 5"/>
          <p:cNvSpPr/>
          <p:nvPr/>
        </p:nvSpPr>
        <p:spPr>
          <a:xfrm>
            <a:off x="5935028" y="4549140"/>
            <a:ext cx="7862173" cy="710803"/>
          </a:xfrm>
          <a:prstGeom prst="rect">
            <a:avLst/>
          </a:prstGeom>
          <a:noFill/>
          <a:ln/>
        </p:spPr>
        <p:txBody>
          <a:bodyPr wrap="square" rtlCol="0" anchor="t"/>
          <a:lstStyle/>
          <a:p>
            <a:pPr algn="l" indent="0" marL="0">
              <a:lnSpc>
                <a:spcPts val="2799"/>
              </a:lnSpc>
              <a:buNone/>
            </a:pPr>
            <a:r>
              <a:rPr lang="en-US" sz="1750" dirty="0">
                <a:solidFill>
                  <a:srgbClr val="454240"/>
                </a:solidFill>
                <a:latin typeface="DM Sans" pitchFamily="34" charset="0"/>
                <a:ea typeface="DM Sans" pitchFamily="34" charset="-122"/>
                <a:cs typeface="DM Sans" pitchFamily="34" charset="-120"/>
              </a:rPr>
              <a:t>Provides a platform for creating and managing virtual machines within which various guest operating systems can be installed and run.</a:t>
            </a:r>
            <a:endParaRPr lang="en-US" sz="1750" dirty="0"/>
          </a:p>
        </p:txBody>
      </p:sp>
      <p:pic>
        <p:nvPicPr>
          <p:cNvPr id="12" name="Image 4" descr="preencoded.png">    </p:cNvPr>
          <p:cNvPicPr>
            <a:picLocks noChangeAspect="1"/>
          </p:cNvPicPr>
          <p:nvPr/>
        </p:nvPicPr>
        <p:blipFill>
          <a:blip r:embed="rId5"/>
          <a:stretch>
            <a:fillRect/>
          </a:stretch>
        </p:blipFill>
        <p:spPr>
          <a:xfrm>
            <a:off x="4490799" y="5624036"/>
            <a:ext cx="1110972" cy="1777484"/>
          </a:xfrm>
          <a:prstGeom prst="rect">
            <a:avLst/>
          </a:prstGeom>
        </p:spPr>
      </p:pic>
      <p:sp>
        <p:nvSpPr>
          <p:cNvPr id="13" name="Text 6"/>
          <p:cNvSpPr/>
          <p:nvPr/>
        </p:nvSpPr>
        <p:spPr>
          <a:xfrm>
            <a:off x="5935028" y="5846207"/>
            <a:ext cx="2777490" cy="347186"/>
          </a:xfrm>
          <a:prstGeom prst="rect">
            <a:avLst/>
          </a:prstGeom>
          <a:noFill/>
          <a:ln/>
        </p:spPr>
        <p:txBody>
          <a:bodyPr wrap="none" rtlCol="0" anchor="t"/>
          <a:lstStyle/>
          <a:p>
            <a:pPr algn="l"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Linux OS</a:t>
            </a:r>
            <a:endParaRPr lang="en-US" sz="2187" dirty="0"/>
          </a:p>
        </p:txBody>
      </p:sp>
      <p:sp>
        <p:nvSpPr>
          <p:cNvPr id="14" name="Text 7"/>
          <p:cNvSpPr/>
          <p:nvPr/>
        </p:nvSpPr>
        <p:spPr>
          <a:xfrm>
            <a:off x="5935028" y="6326624"/>
            <a:ext cx="7862173" cy="710803"/>
          </a:xfrm>
          <a:prstGeom prst="rect">
            <a:avLst/>
          </a:prstGeom>
          <a:noFill/>
          <a:ln/>
        </p:spPr>
        <p:txBody>
          <a:bodyPr wrap="square" rtlCol="0" anchor="t"/>
          <a:lstStyle/>
          <a:p>
            <a:pPr algn="l" indent="0" marL="0">
              <a:lnSpc>
                <a:spcPts val="2799"/>
              </a:lnSpc>
              <a:buNone/>
            </a:pPr>
            <a:r>
              <a:rPr lang="en-US" sz="1750" dirty="0">
                <a:solidFill>
                  <a:srgbClr val="454240"/>
                </a:solidFill>
                <a:latin typeface="DM Sans" pitchFamily="34" charset="0"/>
                <a:ea typeface="DM Sans" pitchFamily="34" charset="-122"/>
                <a:cs typeface="DM Sans" pitchFamily="34" charset="-120"/>
              </a:rPr>
              <a:t>Renowned for its stability, security, and flexibility, making it a popular choice for servers, embedded systems, and desktop computers.</a:t>
            </a:r>
            <a:endParaRPr lang="en-US" sz="1750"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2024-02-29T18:32:55Z</dcterms:created>
  <dcterms:modified xsi:type="dcterms:W3CDTF">2024-02-29T18:32:55Z</dcterms:modified>
</cp:coreProperties>
</file>